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5AAD7121-808B-4E35-BE0B-A4975DF34AC8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3399"/>
    <a:srgbClr val="1740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5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Latn-RS" dirty="0" smtClean="0"/>
              <a:t>Upotreba</a:t>
            </a:r>
            <a:r>
              <a:rPr lang="sr-Latn-RS" baseline="0" dirty="0" smtClean="0"/>
              <a:t> slanine u sendvičima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Шунка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Јован</c:v>
                </c:pt>
                <c:pt idx="1">
                  <c:v>Димитрије</c:v>
                </c:pt>
                <c:pt idx="2">
                  <c:v>Михајло</c:v>
                </c:pt>
                <c:pt idx="3">
                  <c:v>Данило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4</c:v>
                </c:pt>
                <c:pt idx="2">
                  <c:v>3.5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49-479C-9A60-8F5FB2B14E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Суви врат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Јован</c:v>
                </c:pt>
                <c:pt idx="1">
                  <c:v>Димитрије</c:v>
                </c:pt>
                <c:pt idx="2">
                  <c:v>Михајло</c:v>
                </c:pt>
                <c:pt idx="3">
                  <c:v>Данило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4.4000000000000004</c:v>
                </c:pt>
                <c:pt idx="2">
                  <c:v>6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49-479C-9A60-8F5FB2B14E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Сланина</c:v>
                </c:pt>
              </c:strCache>
            </c:strRef>
          </c:tx>
          <c:spPr>
            <a:solidFill>
              <a:srgbClr val="C00000"/>
            </a:solidFill>
            <a:ln w="19050" cap="rnd" cmpd="sng" algn="ctr">
              <a:solidFill>
                <a:schemeClr val="accent6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Јован</c:v>
                </c:pt>
                <c:pt idx="1">
                  <c:v>Димитрије</c:v>
                </c:pt>
                <c:pt idx="2">
                  <c:v>Михајло</c:v>
                </c:pt>
                <c:pt idx="3">
                  <c:v>Данило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49-479C-9A60-8F5FB2B14E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5264000"/>
        <c:axId val="75265536"/>
        <c:axId val="0"/>
      </c:bar3DChart>
      <c:catAx>
        <c:axId val="75264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265536"/>
        <c:crosses val="autoZero"/>
        <c:auto val="1"/>
        <c:lblAlgn val="ctr"/>
        <c:lblOffset val="100"/>
        <c:noMultiLvlLbl val="0"/>
      </c:catAx>
      <c:valAx>
        <c:axId val="752655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26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4872133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0" y="82341"/>
            <a:ext cx="2324100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9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084433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7344219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21282065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5806336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5677612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5461256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95208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27815829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0616188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886887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7815984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7255223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7403313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94671054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27420640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993269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5000">
              <a:schemeClr val="accent4">
                <a:lumMod val="50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5A2F719-8DD6-4AD7-BA4F-09B28606BA26}" type="datetimeFigureOut">
              <a:rPr lang="sr-Latn-RS" smtClean="0"/>
              <a:pPr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79DE5-AB24-4A1B-ADD7-9854EC7A248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80150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</p:sldLayoutIdLst>
  <p:transition/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00587" y="1332689"/>
            <a:ext cx="2170703" cy="370178"/>
          </a:xfrm>
        </p:spPr>
        <p:txBody>
          <a:bodyPr/>
          <a:lstStyle/>
          <a:p>
            <a:pPr algn="ctr"/>
            <a:r>
              <a:rPr lang="sr-Latn-R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sr-Latn-R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402226" y="3142034"/>
            <a:ext cx="6351373" cy="1225685"/>
          </a:xfrm>
        </p:spPr>
        <p:txBody>
          <a:bodyPr>
            <a:normAutofit/>
          </a:bodyPr>
          <a:lstStyle/>
          <a:p>
            <a:r>
              <a:rPr lang="sr-Latn-RS" dirty="0" smtClean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rPr>
              <a:t>Ime i prezime učenika: </a:t>
            </a:r>
            <a:r>
              <a:rPr lang="sr-Latn-RS" b="1" dirty="0" smtClean="0">
                <a:solidFill>
                  <a:schemeClr val="accent5"/>
                </a:solidFill>
                <a:latin typeface="Algerian" panose="04020705040A02060702" pitchFamily="82" charset="0"/>
              </a:rPr>
              <a:t>Stevan KotlajiĆ</a:t>
            </a:r>
            <a:endParaRPr lang="sr-Latn-RS" b="1" dirty="0">
              <a:solidFill>
                <a:schemeClr val="accent5"/>
              </a:solidFill>
              <a:latin typeface="Algerian" panose="04020705040A02060702" pitchFamily="8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71290" y="1241202"/>
            <a:ext cx="59747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5400" b="1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Pravljenje sendviča</a:t>
            </a:r>
            <a:endParaRPr lang="sr-Latn-R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869269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sz="4400" smtClean="0"/>
              <a:t>                       Sastojci:</a:t>
            </a:r>
            <a:endParaRPr lang="sr-Latn-R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449422"/>
            <a:ext cx="8946541" cy="4798978"/>
          </a:xfrm>
        </p:spPr>
        <p:txBody>
          <a:bodyPr/>
          <a:lstStyle/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v"/>
            </a:pPr>
            <a:endParaRPr lang="sr-Latn-RS" smtClean="0"/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v"/>
            </a:pPr>
            <a:endParaRPr lang="sr-Latn-RS" smtClean="0"/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sr-Latn-RS" smtClean="0"/>
              <a:t>Jedna lepinja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sr-Latn-RS" smtClean="0"/>
              <a:t>100 grama pečenica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sr-Latn-RS" smtClean="0"/>
              <a:t>Kačkavalj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sr-Latn-RS" smtClean="0"/>
              <a:t>Zelena salata 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sr-Latn-RS" smtClean="0"/>
              <a:t>Pavlaka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sr-Latn-RS" smtClean="0"/>
              <a:t>Majonez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sr-Latn-RS" smtClean="0"/>
              <a:t>Kečap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sr-Latn-RS" smtClean="0"/>
              <a:t>Crni luk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sr-Latn-RS" smtClean="0"/>
              <a:t>Domaća slanina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v"/>
            </a:pPr>
            <a:endParaRPr lang="sr-Latn-RS" smtClean="0"/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v"/>
            </a:pPr>
            <a:endParaRPr lang="sr-Latn-RS" smtClean="0"/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v"/>
            </a:pP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660" y="1842374"/>
            <a:ext cx="1863253" cy="916961"/>
          </a:xfrm>
          <a:prstGeom prst="heart">
            <a:avLst/>
          </a:prstGeom>
          <a:ln w="88900" cap="sq">
            <a:solidFill>
              <a:srgbClr val="00339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535" y="1764178"/>
            <a:ext cx="1634853" cy="1110053"/>
          </a:xfrm>
          <a:prstGeom prst="parallelogram">
            <a:avLst/>
          </a:prstGeom>
          <a:ln>
            <a:solidFill>
              <a:schemeClr val="tx1"/>
            </a:solidFill>
            <a:prstDash val="sysDot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025" y="3005152"/>
            <a:ext cx="1957537" cy="9967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7867">
            <a:off x="9724499" y="3078711"/>
            <a:ext cx="2029359" cy="1866225"/>
          </a:xfrm>
          <a:prstGeom prst="ellipse">
            <a:avLst/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reflection blurRad="6350" stA="50000" endA="300" endPos="55500" dist="50800" dir="5400000" sy="-100000" algn="bl" rotWithShape="0"/>
            <a:softEdge rad="112500"/>
          </a:effectLst>
        </p:spPr>
      </p:pic>
      <p:pic>
        <p:nvPicPr>
          <p:cNvPr id="8" name="Picture 7" descr="download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45829">
            <a:off x="8174637" y="4392827"/>
            <a:ext cx="1505465" cy="15054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download (2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15369">
            <a:off x="4652317" y="1927654"/>
            <a:ext cx="1345470" cy="13454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 descr="download (5)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2951" y="4491393"/>
            <a:ext cx="1632379" cy="1233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 descr="download (4)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56901" y="3599935"/>
            <a:ext cx="958293" cy="958293"/>
          </a:xfrm>
          <a:prstGeom prst="rect">
            <a:avLst/>
          </a:prstGeom>
          <a:ln w="127000" cap="sq">
            <a:solidFill>
              <a:srgbClr val="FF33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Picture 11" descr="download (6)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4459" y="5000366"/>
            <a:ext cx="1947475" cy="116848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18762230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3005" y="268552"/>
            <a:ext cx="9404723" cy="1400530"/>
          </a:xfrm>
        </p:spPr>
        <p:txBody>
          <a:bodyPr/>
          <a:lstStyle/>
          <a:p>
            <a:r>
              <a:rPr lang="sr-Latn-RS" sz="3600" dirty="0" smtClean="0"/>
              <a:t>Alati potrebni za izradu sendviča:</a:t>
            </a:r>
            <a:endParaRPr lang="sr-Latn-R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7669" y="2273411"/>
            <a:ext cx="8946541" cy="4195481"/>
          </a:xfrm>
        </p:spPr>
        <p:txBody>
          <a:bodyPr/>
          <a:lstStyle/>
          <a:p>
            <a:r>
              <a:rPr lang="sr-Latn-RS" dirty="0" smtClean="0"/>
              <a:t>Toster</a:t>
            </a:r>
          </a:p>
          <a:p>
            <a:r>
              <a:rPr lang="sr-Latn-RS" dirty="0" smtClean="0"/>
              <a:t>Nož</a:t>
            </a:r>
          </a:p>
          <a:p>
            <a:r>
              <a:rPr lang="en-US" dirty="0"/>
              <a:t>T</a:t>
            </a:r>
            <a:r>
              <a:rPr lang="sr-Latn-RS" dirty="0" smtClean="0"/>
              <a:t>anjir</a:t>
            </a: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920" y="3632885"/>
            <a:ext cx="2442147" cy="1497623"/>
          </a:xfrm>
          <a:prstGeom prst="rect">
            <a:avLst/>
          </a:prstGeom>
          <a:ln w="38100" cap="sq">
            <a:solidFill>
              <a:schemeClr val="bg2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399" y="1058946"/>
            <a:ext cx="2133600" cy="2133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431" y="2283748"/>
            <a:ext cx="2143125" cy="21431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7993385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u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760706"/>
            <a:ext cx="8946541" cy="4487693"/>
          </a:xfrm>
        </p:spPr>
        <p:txBody>
          <a:bodyPr/>
          <a:lstStyle/>
          <a:p>
            <a:pPr marL="457200" indent="-457200">
              <a:buFont typeface="+mj-lt"/>
              <a:buAutoNum type="arabicParenR"/>
            </a:pPr>
            <a:endParaRPr lang="sr-Latn-RS" dirty="0" smtClean="0"/>
          </a:p>
          <a:p>
            <a:pPr marL="457200" indent="-457200">
              <a:buFont typeface="+mj-lt"/>
              <a:buAutoNum type="arabicParenR"/>
            </a:pPr>
            <a:r>
              <a:rPr lang="sr-Latn-RS" dirty="0" smtClean="0"/>
              <a:t>Uzmite lepinju u ruke</a:t>
            </a:r>
          </a:p>
          <a:p>
            <a:pPr marL="457200" indent="-457200">
              <a:buFont typeface="+mj-lt"/>
              <a:buAutoNum type="arabicParenR"/>
            </a:pPr>
            <a:r>
              <a:rPr lang="sr-Latn-RS" dirty="0" smtClean="0"/>
              <a:t>Isecite hleb nožem</a:t>
            </a:r>
          </a:p>
          <a:p>
            <a:pPr marL="457200" indent="-457200">
              <a:buFont typeface="+mj-lt"/>
              <a:buAutoNum type="arabicParenR"/>
            </a:pPr>
            <a:r>
              <a:rPr lang="sr-Latn-RS" dirty="0" smtClean="0"/>
              <a:t>U lepinju natrpajte date sastojke</a:t>
            </a:r>
          </a:p>
          <a:p>
            <a:pPr marL="457200" indent="-457200">
              <a:buFont typeface="+mj-lt"/>
              <a:buAutoNum type="arabicParenR"/>
            </a:pPr>
            <a:r>
              <a:rPr lang="sr-Latn-RS" dirty="0" smtClean="0"/>
              <a:t>Sendvič staviti u toster na 5 minuta</a:t>
            </a:r>
          </a:p>
          <a:p>
            <a:pPr marL="457200" indent="-457200">
              <a:buFont typeface="+mj-lt"/>
              <a:buAutoNum type="arabicParenR"/>
            </a:pPr>
            <a:r>
              <a:rPr lang="sr-Latn-RS" dirty="0" smtClean="0"/>
              <a:t>Uživajte u sendviču</a:t>
            </a:r>
          </a:p>
          <a:p>
            <a:pPr marL="457200" indent="-457200">
              <a:buFont typeface="+mj-lt"/>
              <a:buAutoNum type="arabicParenR"/>
            </a:pPr>
            <a:endParaRPr lang="sr-Latn-RS" dirty="0"/>
          </a:p>
        </p:txBody>
      </p:sp>
      <p:sp>
        <p:nvSpPr>
          <p:cNvPr id="4" name="Wave 3"/>
          <p:cNvSpPr/>
          <p:nvPr/>
        </p:nvSpPr>
        <p:spPr>
          <a:xfrm>
            <a:off x="3932608" y="146170"/>
            <a:ext cx="3501957" cy="2013626"/>
          </a:xfrm>
          <a:prstGeom prst="wav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Uputstvo</a:t>
            </a:r>
            <a:endParaRPr lang="sr-Latn-RS" sz="4000" dirty="0"/>
          </a:p>
        </p:txBody>
      </p:sp>
    </p:spTree>
    <p:extLst>
      <p:ext uri="{BB962C8B-B14F-4D97-AF65-F5344CB8AC3E}">
        <p14:creationId xmlns:p14="http://schemas.microsoft.com/office/powerpoint/2010/main" val="183491404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659424" cy="1400530"/>
          </a:xfrm>
        </p:spPr>
        <p:txBody>
          <a:bodyPr/>
          <a:lstStyle/>
          <a:p>
            <a:pPr algn="r"/>
            <a:r>
              <a:rPr lang="sr-Latn-RS" dirty="0" smtClean="0"/>
              <a:t>           Zašto koristiti dodatak slaninu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1800" dirty="0" smtClean="0"/>
              <a:t>Domaća slanina </a:t>
            </a:r>
            <a:r>
              <a:rPr lang="sr-Latn-RS" sz="1800" smtClean="0"/>
              <a:t>je </a:t>
            </a:r>
            <a:r>
              <a:rPr lang="sr-Latn-RS" sz="1800" smtClean="0"/>
              <a:t>sveža, </a:t>
            </a:r>
            <a:r>
              <a:rPr lang="sr-Latn-RS" sz="1800" dirty="0" smtClean="0"/>
              <a:t>ukusna je i zdrava. </a:t>
            </a:r>
            <a:endParaRPr lang="sr-Latn-RS" sz="1800" dirty="0"/>
          </a:p>
        </p:txBody>
      </p:sp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362994448"/>
              </p:ext>
            </p:extLst>
          </p:nvPr>
        </p:nvGraphicFramePr>
        <p:xfrm>
          <a:off x="2155317" y="2733472"/>
          <a:ext cx="7368062" cy="4027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4475491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1708" y="467705"/>
            <a:ext cx="8229292" cy="1400530"/>
          </a:xfrm>
        </p:spPr>
        <p:txBody>
          <a:bodyPr/>
          <a:lstStyle/>
          <a:p>
            <a:pPr algn="r"/>
            <a:r>
              <a:rPr lang="sr-Latn-RS" sz="3600" dirty="0" smtClean="0"/>
              <a:t>U kojim situacijama moze da se jede ovaj obrok</a:t>
            </a:r>
            <a:endParaRPr lang="sr-Latn-R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Ovaj obrok moze da se jede u svim sitacijama, najbolje na nekom putovanju ili u nekoj žurbi.</a:t>
            </a:r>
          </a:p>
          <a:p>
            <a:endParaRPr lang="sr-Latn-RS" dirty="0"/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596" y="2986384"/>
            <a:ext cx="3540082" cy="2651644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6001999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066" y="-2413686"/>
            <a:ext cx="4975654" cy="85673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dirty="0" smtClean="0"/>
          </a:p>
          <a:p>
            <a:endParaRPr lang="sr-Latn-RS" dirty="0" smtClean="0"/>
          </a:p>
          <a:p>
            <a:r>
              <a:rPr lang="sr-Latn-RS" dirty="0" smtClean="0"/>
              <a:t>s</a:t>
            </a:r>
            <a:endParaRPr lang="en-US" dirty="0"/>
          </a:p>
        </p:txBody>
      </p:sp>
      <p:sp>
        <p:nvSpPr>
          <p:cNvPr id="6" name="Chevron 5"/>
          <p:cNvSpPr/>
          <p:nvPr/>
        </p:nvSpPr>
        <p:spPr>
          <a:xfrm>
            <a:off x="2195950" y="2859890"/>
            <a:ext cx="626076" cy="43660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63985" y="2817340"/>
            <a:ext cx="1306870" cy="9073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221372" y="1954635"/>
            <a:ext cx="1174458" cy="8808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400" dirty="0" smtClean="0"/>
              <a:t>Lepinja</a:t>
            </a:r>
            <a:endParaRPr lang="en-US" sz="1400" dirty="0"/>
          </a:p>
        </p:txBody>
      </p:sp>
      <p:sp>
        <p:nvSpPr>
          <p:cNvPr id="11" name="Oval 10"/>
          <p:cNvSpPr/>
          <p:nvPr/>
        </p:nvSpPr>
        <p:spPr>
          <a:xfrm>
            <a:off x="377504" y="2558642"/>
            <a:ext cx="1459685" cy="10234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/>
              <a:t>Lepinja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3640822" y="2994869"/>
            <a:ext cx="989901" cy="6543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Kackavalj</a:t>
            </a:r>
            <a:endParaRPr lang="en-US" sz="1200" dirty="0"/>
          </a:p>
        </p:txBody>
      </p:sp>
      <p:sp>
        <p:nvSpPr>
          <p:cNvPr id="18" name="Chevron 17"/>
          <p:cNvSpPr/>
          <p:nvPr/>
        </p:nvSpPr>
        <p:spPr>
          <a:xfrm>
            <a:off x="4882393" y="2709644"/>
            <a:ext cx="570451" cy="59561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5696125" y="3028426"/>
            <a:ext cx="1359016" cy="8053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931016" y="3154260"/>
            <a:ext cx="1057013" cy="59561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048462" y="3221372"/>
            <a:ext cx="1031846" cy="595618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/>
              <a:t>Slanina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5587068" y="2290195"/>
            <a:ext cx="1090569" cy="7466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8086988" y="3036815"/>
            <a:ext cx="1417740" cy="8724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hevron 23"/>
          <p:cNvSpPr/>
          <p:nvPr/>
        </p:nvSpPr>
        <p:spPr>
          <a:xfrm>
            <a:off x="7306811" y="2936147"/>
            <a:ext cx="411061" cy="43622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305101" y="3171039"/>
            <a:ext cx="1132513" cy="63756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405769" y="3263317"/>
            <a:ext cx="1107347" cy="645953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loud 26"/>
          <p:cNvSpPr/>
          <p:nvPr/>
        </p:nvSpPr>
        <p:spPr>
          <a:xfrm>
            <a:off x="8254767" y="3254928"/>
            <a:ext cx="1350627" cy="771788"/>
          </a:xfrm>
          <a:prstGeom prst="cloud">
            <a:avLst/>
          </a:prstGeom>
          <a:solidFill>
            <a:srgbClr val="92D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dirty="0" smtClean="0"/>
              <a:t>Salata</a:t>
            </a:r>
            <a:endParaRPr lang="en-US" sz="1600" dirty="0"/>
          </a:p>
        </p:txBody>
      </p:sp>
      <p:sp>
        <p:nvSpPr>
          <p:cNvPr id="28" name="Oval 27"/>
          <p:cNvSpPr/>
          <p:nvPr/>
        </p:nvSpPr>
        <p:spPr>
          <a:xfrm>
            <a:off x="7894040" y="2357307"/>
            <a:ext cx="1040236" cy="7046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hevron 28"/>
          <p:cNvSpPr/>
          <p:nvPr/>
        </p:nvSpPr>
        <p:spPr>
          <a:xfrm>
            <a:off x="9655728" y="2827090"/>
            <a:ext cx="419450" cy="52011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10536572" y="3162650"/>
            <a:ext cx="1241571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10721130" y="3322040"/>
            <a:ext cx="1174459" cy="72145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0779853" y="3397541"/>
            <a:ext cx="1115736" cy="771787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loud 32"/>
          <p:cNvSpPr/>
          <p:nvPr/>
        </p:nvSpPr>
        <p:spPr>
          <a:xfrm>
            <a:off x="10779853" y="3414320"/>
            <a:ext cx="1023457" cy="855677"/>
          </a:xfrm>
          <a:prstGeom prst="cloud">
            <a:avLst/>
          </a:prstGeom>
          <a:solidFill>
            <a:srgbClr val="92D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Curved Connector 34"/>
          <p:cNvCxnSpPr/>
          <p:nvPr/>
        </p:nvCxnSpPr>
        <p:spPr>
          <a:xfrm rot="16200000" flipH="1">
            <a:off x="10981189" y="3682767"/>
            <a:ext cx="453006" cy="302004"/>
          </a:xfrm>
          <a:prstGeom prst="curvedConnector3">
            <a:avLst>
              <a:gd name="adj1" fmla="val 5000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urved Connector 36"/>
          <p:cNvCxnSpPr/>
          <p:nvPr/>
        </p:nvCxnSpPr>
        <p:spPr>
          <a:xfrm>
            <a:off x="11249637" y="3607266"/>
            <a:ext cx="377504" cy="327171"/>
          </a:xfrm>
          <a:prstGeom prst="curvedConnector3">
            <a:avLst>
              <a:gd name="adj1" fmla="val 50000"/>
            </a:avLst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10393960" y="2499919"/>
            <a:ext cx="1040234" cy="679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hevron 38"/>
          <p:cNvSpPr/>
          <p:nvPr/>
        </p:nvSpPr>
        <p:spPr>
          <a:xfrm>
            <a:off x="4152550" y="4932727"/>
            <a:ext cx="629175" cy="93117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5528345" y="5033394"/>
            <a:ext cx="1610686" cy="9311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461234" y="5159229"/>
            <a:ext cx="1728132" cy="70467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360565" y="5259897"/>
            <a:ext cx="1904301" cy="562063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Cloud 42"/>
          <p:cNvSpPr/>
          <p:nvPr/>
        </p:nvSpPr>
        <p:spPr>
          <a:xfrm>
            <a:off x="5486401" y="5092117"/>
            <a:ext cx="1694576" cy="931178"/>
          </a:xfrm>
          <a:prstGeom prst="cloud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5696126" y="5066951"/>
            <a:ext cx="120801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200" dirty="0" smtClean="0"/>
              <a:t>Sendvič</a:t>
            </a:r>
            <a:endParaRPr lang="en-US" sz="12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2463114" y="-1754659"/>
            <a:ext cx="7587720" cy="296562"/>
          </a:xfrm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1589" y="8262550"/>
            <a:ext cx="840260" cy="683741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05882" y="1861752"/>
            <a:ext cx="3109423" cy="92333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Prijatno!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1226" y="3239184"/>
            <a:ext cx="14718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Kraj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132</TotalTime>
  <Words>119</Words>
  <Application>Microsoft Office PowerPoint</Application>
  <PresentationFormat>Widescreen</PresentationFormat>
  <Paragraphs>44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Algerian</vt:lpstr>
      <vt:lpstr>Arial</vt:lpstr>
      <vt:lpstr>Century Gothic</vt:lpstr>
      <vt:lpstr>Times New Roman</vt:lpstr>
      <vt:lpstr>Wingdings</vt:lpstr>
      <vt:lpstr>Wingdings 3</vt:lpstr>
      <vt:lpstr>Ion</vt:lpstr>
      <vt:lpstr>s</vt:lpstr>
      <vt:lpstr>                       Sastojci:</vt:lpstr>
      <vt:lpstr>Alati potrebni za izradu sendviča:</vt:lpstr>
      <vt:lpstr>u</vt:lpstr>
      <vt:lpstr>           Zašto koristiti dodatak slaninu</vt:lpstr>
      <vt:lpstr>U kojim situacijama moze da se jede ovaj obrok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Pravljenje sendviča</dc:title>
  <dc:creator>VK-7</dc:creator>
  <cp:lastModifiedBy>Gordana Antic</cp:lastModifiedBy>
  <cp:revision>16</cp:revision>
  <dcterms:created xsi:type="dcterms:W3CDTF">2021-02-19T08:18:04Z</dcterms:created>
  <dcterms:modified xsi:type="dcterms:W3CDTF">2021-07-07T09:11:48Z</dcterms:modified>
</cp:coreProperties>
</file>